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59"/>
  </p:notesMasterIdLst>
  <p:sldIdLst>
    <p:sldId id="256" r:id="rId5"/>
    <p:sldId id="257" r:id="rId6"/>
    <p:sldId id="258" r:id="rId7"/>
    <p:sldId id="260" r:id="rId8"/>
    <p:sldId id="259" r:id="rId9"/>
    <p:sldId id="263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285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3" r:id="rId54"/>
    <p:sldId id="314" r:id="rId55"/>
    <p:sldId id="315" r:id="rId56"/>
    <p:sldId id="316" r:id="rId57"/>
    <p:sldId id="317" r:id="rId5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 snapToObjects="1"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C1E2A-B6A6-744D-B99E-A1A8F3766FB3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D2CBC-E982-564B-B374-384F977E980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1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D2CBC-E982-564B-B374-384F977E980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3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D64B6E-FE6C-DC4B-A1C7-27AF601E0487}" type="datetimeFigureOut">
              <a:rPr lang="nl-NL" smtClean="0"/>
              <a:pPr/>
              <a:t>13-11-2014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59CB89-E25C-934E-9BD6-6F8401477AA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Hrn_9z6t-b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Circulatie anatomie en fysiologie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09739" y="4768718"/>
            <a:ext cx="7406640" cy="1752600"/>
          </a:xfrm>
        </p:spPr>
        <p:txBody>
          <a:bodyPr/>
          <a:lstStyle/>
          <a:p>
            <a:r>
              <a:rPr lang="nl-NL" dirty="0" smtClean="0"/>
              <a:t>Kim </a:t>
            </a:r>
            <a:r>
              <a:rPr lang="nl-NL" dirty="0" err="1" smtClean="0"/>
              <a:t>Companje</a:t>
            </a:r>
            <a:r>
              <a:rPr lang="nl-NL" dirty="0" smtClean="0"/>
              <a:t> </a:t>
            </a:r>
          </a:p>
          <a:p>
            <a:r>
              <a:rPr lang="nl-NL" dirty="0" smtClean="0"/>
              <a:t>Sarina Plaggenmarsch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90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Slagaders (arterie)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3982" y="1207862"/>
            <a:ext cx="5084618" cy="5276273"/>
          </a:xfrm>
        </p:spPr>
        <p:txBody>
          <a:bodyPr/>
          <a:lstStyle/>
          <a:p>
            <a:r>
              <a:rPr lang="nl-NL" dirty="0" smtClean="0"/>
              <a:t>Bloeddruk </a:t>
            </a:r>
          </a:p>
          <a:p>
            <a:r>
              <a:rPr lang="nl-NL" dirty="0" smtClean="0"/>
              <a:t>Grootste slagader is de aorta </a:t>
            </a:r>
          </a:p>
          <a:p>
            <a:r>
              <a:rPr lang="nl-NL" dirty="0" smtClean="0"/>
              <a:t>Zuurstofrijk behalve longslagaders</a:t>
            </a:r>
          </a:p>
          <a:p>
            <a:r>
              <a:rPr lang="nl-NL" dirty="0" smtClean="0"/>
              <a:t>Vanaf het hart naar orgaan</a:t>
            </a:r>
          </a:p>
          <a:p>
            <a:r>
              <a:rPr lang="nl-NL" dirty="0" smtClean="0"/>
              <a:t>Dikke wanden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838" y="3270798"/>
            <a:ext cx="3335162" cy="33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Haarvaten (capillairen)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Dunne wand</a:t>
            </a:r>
          </a:p>
          <a:p>
            <a:r>
              <a:rPr lang="nl-NL" dirty="0" smtClean="0"/>
              <a:t>Poriën </a:t>
            </a:r>
          </a:p>
          <a:p>
            <a:r>
              <a:rPr lang="nl-NL" dirty="0" smtClean="0"/>
              <a:t>Stoffen aan cellen afgeven</a:t>
            </a:r>
          </a:p>
          <a:p>
            <a:r>
              <a:rPr lang="nl-NL" dirty="0" smtClean="0"/>
              <a:t>Afvalstoffen weer op nemen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79" y="4029364"/>
            <a:ext cx="3161075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Aders (vene)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8277" y="1600200"/>
            <a:ext cx="4645891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Vanaf orgaan naar het hart</a:t>
            </a:r>
          </a:p>
          <a:p>
            <a:r>
              <a:rPr lang="nl-NL" dirty="0" smtClean="0"/>
              <a:t>Zuurstofarm bloed uitzondering longaders</a:t>
            </a:r>
          </a:p>
          <a:p>
            <a:r>
              <a:rPr lang="nl-NL" dirty="0" smtClean="0"/>
              <a:t>Dunnere wand maar grotere doorsnee </a:t>
            </a:r>
          </a:p>
          <a:p>
            <a:r>
              <a:rPr lang="nl-NL" dirty="0" smtClean="0"/>
              <a:t>Lagere bloeddruk</a:t>
            </a:r>
          </a:p>
          <a:p>
            <a:r>
              <a:rPr lang="nl-NL" dirty="0" smtClean="0"/>
              <a:t>Spieren pompen bloed naar het hart</a:t>
            </a:r>
          </a:p>
          <a:p>
            <a:r>
              <a:rPr lang="nl-NL" dirty="0" smtClean="0"/>
              <a:t>Kleppen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91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Anastomosen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Alternatieve route</a:t>
            </a:r>
          </a:p>
          <a:p>
            <a:r>
              <a:rPr lang="nl-NL" dirty="0" smtClean="0"/>
              <a:t>Meerder bloedvaten naar een gebied</a:t>
            </a:r>
          </a:p>
          <a:p>
            <a:r>
              <a:rPr lang="nl-NL" dirty="0" smtClean="0"/>
              <a:t>eind arteriën: Hersenen, nieren en hart</a:t>
            </a:r>
          </a:p>
          <a:p>
            <a:r>
              <a:rPr lang="nl-NL" dirty="0" smtClean="0"/>
              <a:t>Infarct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775" y="3475059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Lymfevaten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Overschot aan vocht: lymfe</a:t>
            </a:r>
          </a:p>
          <a:p>
            <a:r>
              <a:rPr lang="nl-NL" dirty="0" smtClean="0"/>
              <a:t>Lymfevaten  &gt; lymfebuis </a:t>
            </a:r>
          </a:p>
          <a:p>
            <a:pPr marL="82296" indent="0">
              <a:buNone/>
            </a:pPr>
            <a:r>
              <a:rPr lang="nl-NL" dirty="0"/>
              <a:t> </a:t>
            </a:r>
            <a:r>
              <a:rPr lang="nl-NL" dirty="0" smtClean="0"/>
              <a:t>  (ductus </a:t>
            </a:r>
            <a:r>
              <a:rPr lang="nl-NL" dirty="0" err="1" smtClean="0"/>
              <a:t>thoracicus</a:t>
            </a:r>
            <a:r>
              <a:rPr lang="nl-NL" dirty="0" smtClean="0"/>
              <a:t>) &gt; </a:t>
            </a:r>
          </a:p>
          <a:p>
            <a:pPr marL="82296" indent="0">
              <a:buNone/>
            </a:pPr>
            <a:r>
              <a:rPr lang="nl-NL" dirty="0"/>
              <a:t> </a:t>
            </a:r>
            <a:r>
              <a:rPr lang="nl-NL" dirty="0" smtClean="0"/>
              <a:t>  grote ader naar het hart &gt; in het bloed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9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Lymfeknopen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3982" y="1417638"/>
            <a:ext cx="5534891" cy="4525963"/>
          </a:xfrm>
        </p:spPr>
        <p:txBody>
          <a:bodyPr/>
          <a:lstStyle/>
          <a:p>
            <a:r>
              <a:rPr lang="nl-NL" dirty="0" smtClean="0"/>
              <a:t>Lymfeklieren</a:t>
            </a:r>
          </a:p>
          <a:p>
            <a:r>
              <a:rPr lang="nl-NL" dirty="0" smtClean="0"/>
              <a:t>Boonvormig</a:t>
            </a:r>
          </a:p>
          <a:p>
            <a:r>
              <a:rPr lang="nl-NL" dirty="0" smtClean="0"/>
              <a:t>Veel witte bloedcellen</a:t>
            </a:r>
          </a:p>
          <a:p>
            <a:r>
              <a:rPr lang="nl-NL" dirty="0" smtClean="0"/>
              <a:t>Infectie &gt; zwelling, hard en pijnlijk </a:t>
            </a:r>
          </a:p>
          <a:p>
            <a:r>
              <a:rPr lang="nl-NL" dirty="0"/>
              <a:t>Toevoer lymfe naar lymfeknoop uit bepaalt </a:t>
            </a:r>
          </a:p>
          <a:p>
            <a:pPr marL="82296" indent="0">
              <a:buNone/>
            </a:pPr>
            <a:r>
              <a:rPr lang="nl-NL" dirty="0"/>
              <a:t>   eigen gebied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762" y="2932546"/>
            <a:ext cx="3261238" cy="32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Ligging lymfeknopen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26" y="2610321"/>
            <a:ext cx="2802082" cy="2037878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/>
        </p:nvCxnSpPr>
        <p:spPr>
          <a:xfrm flipV="1">
            <a:off x="3613727" y="2055091"/>
            <a:ext cx="750455" cy="10852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4398818" y="175497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Lymfonodulus</a:t>
            </a:r>
            <a:r>
              <a:rPr lang="nl-NL" dirty="0" smtClean="0"/>
              <a:t> (in) </a:t>
            </a:r>
            <a:r>
              <a:rPr lang="nl-NL" dirty="0" err="1" smtClean="0"/>
              <a:t>parotidicus</a:t>
            </a: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19" name="Rechte verbindingslijn 18"/>
          <p:cNvCxnSpPr/>
          <p:nvPr/>
        </p:nvCxnSpPr>
        <p:spPr>
          <a:xfrm flipH="1" flipV="1">
            <a:off x="1778000" y="2840182"/>
            <a:ext cx="1731818" cy="415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0" y="2425655"/>
            <a:ext cx="311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Lymfonoduli</a:t>
            </a:r>
            <a:r>
              <a:rPr lang="nl-NL" dirty="0" smtClean="0"/>
              <a:t> (</a:t>
            </a:r>
            <a:r>
              <a:rPr lang="nl-NL" dirty="0" err="1" smtClean="0"/>
              <a:t>inn</a:t>
            </a:r>
            <a:r>
              <a:rPr lang="nl-NL" dirty="0" smtClean="0"/>
              <a:t>) </a:t>
            </a:r>
            <a:r>
              <a:rPr lang="nl-NL" dirty="0" err="1" smtClean="0"/>
              <a:t>mandibluaris</a:t>
            </a:r>
            <a:endParaRPr lang="nl-NL" dirty="0"/>
          </a:p>
        </p:txBody>
      </p:sp>
      <p:cxnSp>
        <p:nvCxnSpPr>
          <p:cNvPr id="23" name="Rechte verbindingslijn 22"/>
          <p:cNvCxnSpPr/>
          <p:nvPr/>
        </p:nvCxnSpPr>
        <p:spPr>
          <a:xfrm flipH="1">
            <a:off x="2182091" y="3613727"/>
            <a:ext cx="1431636" cy="611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884165" y="424872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Inn </a:t>
            </a:r>
            <a:r>
              <a:rPr lang="nl-NL" dirty="0" err="1" smtClean="0"/>
              <a:t>prescapularis</a:t>
            </a:r>
            <a:endParaRPr lang="nl-NL" dirty="0"/>
          </a:p>
        </p:txBody>
      </p:sp>
      <p:cxnSp>
        <p:nvCxnSpPr>
          <p:cNvPr id="26" name="Rechte verbindingslijn 25"/>
          <p:cNvCxnSpPr/>
          <p:nvPr/>
        </p:nvCxnSpPr>
        <p:spPr>
          <a:xfrm flipH="1">
            <a:off x="4110182" y="3879273"/>
            <a:ext cx="34636" cy="1431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3584408" y="529936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 </a:t>
            </a:r>
            <a:r>
              <a:rPr lang="nl-NL" dirty="0" err="1" smtClean="0"/>
              <a:t>axillaris</a:t>
            </a: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4895273" y="3879273"/>
            <a:ext cx="796635" cy="13161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5842000" y="531090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Inn </a:t>
            </a:r>
            <a:r>
              <a:rPr lang="nl-NL" dirty="0" err="1" smtClean="0"/>
              <a:t>inguinalis</a:t>
            </a:r>
            <a:r>
              <a:rPr lang="nl-NL" dirty="0" smtClean="0"/>
              <a:t> </a:t>
            </a:r>
            <a:r>
              <a:rPr lang="nl-NL" dirty="0" err="1" smtClean="0"/>
              <a:t>superficialis</a:t>
            </a: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32" name="Rechte verbindingslijn 31"/>
          <p:cNvCxnSpPr/>
          <p:nvPr/>
        </p:nvCxnSpPr>
        <p:spPr>
          <a:xfrm flipV="1">
            <a:off x="5403273" y="3140364"/>
            <a:ext cx="1304636" cy="73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6780178" y="2955698"/>
            <a:ext cx="129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 </a:t>
            </a:r>
            <a:r>
              <a:rPr lang="nl-NL" dirty="0" err="1" smtClean="0"/>
              <a:t>popliteus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6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Ligging circulatieapparaat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Thorax </a:t>
            </a:r>
          </a:p>
          <a:p>
            <a:r>
              <a:rPr lang="nl-NL" dirty="0" smtClean="0"/>
              <a:t>Borstbeen, ribben, wervelkolom</a:t>
            </a:r>
          </a:p>
          <a:p>
            <a:r>
              <a:rPr lang="nl-NL" dirty="0" smtClean="0"/>
              <a:t>Spieren, banden, bindweefsel</a:t>
            </a:r>
          </a:p>
          <a:p>
            <a:r>
              <a:rPr lang="nl-NL" dirty="0" smtClean="0"/>
              <a:t>Middenrif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772" y="3992419"/>
            <a:ext cx="3670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Kleine bloedsomloop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8277" y="1166092"/>
            <a:ext cx="5650345" cy="496007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Rechterboezem</a:t>
            </a:r>
          </a:p>
          <a:p>
            <a:r>
              <a:rPr lang="nl-NL" dirty="0" smtClean="0"/>
              <a:t>Rechterkamer</a:t>
            </a:r>
          </a:p>
          <a:p>
            <a:r>
              <a:rPr lang="nl-NL" dirty="0" smtClean="0"/>
              <a:t>Longslagader</a:t>
            </a:r>
          </a:p>
          <a:p>
            <a:r>
              <a:rPr lang="nl-NL" dirty="0" smtClean="0"/>
              <a:t>Vertakkingen naar beide longen</a:t>
            </a:r>
          </a:p>
          <a:p>
            <a:r>
              <a:rPr lang="nl-NL" dirty="0" smtClean="0"/>
              <a:t>Haarvatennet in de longen</a:t>
            </a:r>
          </a:p>
          <a:p>
            <a:r>
              <a:rPr lang="nl-NL" dirty="0" smtClean="0"/>
              <a:t>6/7 longaders in linkerboezem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Doel: zuurstof uit de longen in het bloed op te nemen en om kooldioxide af te geven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8285"/>
          <a:stretch/>
        </p:blipFill>
        <p:spPr>
          <a:xfrm>
            <a:off x="6294682" y="2782454"/>
            <a:ext cx="2710773" cy="29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Grote bloedsomloop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559" y="1600200"/>
            <a:ext cx="5604164" cy="4525963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Linkerboezem</a:t>
            </a:r>
          </a:p>
          <a:p>
            <a:r>
              <a:rPr lang="nl-NL" dirty="0" smtClean="0"/>
              <a:t>Linkerkamer</a:t>
            </a:r>
          </a:p>
          <a:p>
            <a:r>
              <a:rPr lang="nl-NL" dirty="0" smtClean="0"/>
              <a:t>Lichaamsslagader(aorta)</a:t>
            </a:r>
          </a:p>
          <a:p>
            <a:r>
              <a:rPr lang="nl-NL" dirty="0" smtClean="0"/>
              <a:t>Aftakkingen van aorta naar elk orgaan en lichaamsdeel</a:t>
            </a:r>
          </a:p>
          <a:p>
            <a:r>
              <a:rPr lang="nl-NL" dirty="0" smtClean="0"/>
              <a:t>Vertakkingen van deze slagaders</a:t>
            </a:r>
          </a:p>
          <a:p>
            <a:r>
              <a:rPr lang="nl-NL" dirty="0" smtClean="0"/>
              <a:t>Haarvatennetten in het hele lichaam</a:t>
            </a:r>
          </a:p>
          <a:p>
            <a:r>
              <a:rPr lang="nl-NL" dirty="0" smtClean="0"/>
              <a:t>Aders in het hele lichaam</a:t>
            </a:r>
          </a:p>
          <a:p>
            <a:r>
              <a:rPr lang="nl-NL" dirty="0" smtClean="0"/>
              <a:t>Grote holle aders in rechterboezem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Doel: zuurstofrijk bloed naar de organen en zuurstofarm bloed terug naar het hart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638"/>
          <a:stretch/>
        </p:blipFill>
        <p:spPr>
          <a:xfrm>
            <a:off x="6406092" y="3625273"/>
            <a:ext cx="2737908" cy="29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Circulatie apparaat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hart</a:t>
            </a:r>
          </a:p>
          <a:p>
            <a:r>
              <a:rPr lang="nl-NL" dirty="0" smtClean="0"/>
              <a:t>Slagaders</a:t>
            </a:r>
          </a:p>
          <a:p>
            <a:r>
              <a:rPr lang="nl-NL" dirty="0" smtClean="0"/>
              <a:t>Haarvaten</a:t>
            </a:r>
          </a:p>
          <a:p>
            <a:r>
              <a:rPr lang="nl-NL" dirty="0" smtClean="0"/>
              <a:t>Aders</a:t>
            </a:r>
          </a:p>
          <a:p>
            <a:r>
              <a:rPr lang="nl-NL" dirty="0" smtClean="0"/>
              <a:t>Lymfevaten en lymfeknopen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Bloedvoorziening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Kransslagaders aftakkingen van aorta</a:t>
            </a:r>
          </a:p>
          <a:p>
            <a:r>
              <a:rPr lang="nl-NL" dirty="0" smtClean="0"/>
              <a:t>Haarvatennetwerk</a:t>
            </a:r>
          </a:p>
          <a:p>
            <a:r>
              <a:rPr lang="nl-NL" dirty="0" smtClean="0"/>
              <a:t>Aders</a:t>
            </a:r>
          </a:p>
          <a:p>
            <a:r>
              <a:rPr lang="nl-NL" dirty="0" smtClean="0"/>
              <a:t>Rechterboezem</a:t>
            </a:r>
          </a:p>
          <a:p>
            <a:endParaRPr lang="nl-NL" dirty="0"/>
          </a:p>
        </p:txBody>
      </p:sp>
      <p:pic>
        <p:nvPicPr>
          <p:cNvPr id="4" name="Afbeelding 3" descr="Schermafbeelding 2013-11-08 om 15.17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/>
          <a:stretch/>
        </p:blipFill>
        <p:spPr>
          <a:xfrm>
            <a:off x="4029364" y="3724696"/>
            <a:ext cx="5114636" cy="38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Bloedvoorziening van het lichaam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47137" y="1293956"/>
            <a:ext cx="2283492" cy="5253182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Aortaboog </a:t>
            </a:r>
          </a:p>
          <a:p>
            <a:r>
              <a:rPr lang="nl-NL" sz="2400" dirty="0" err="1" smtClean="0"/>
              <a:t>Arteria</a:t>
            </a:r>
            <a:r>
              <a:rPr lang="nl-NL" sz="2400" dirty="0" smtClean="0"/>
              <a:t> </a:t>
            </a:r>
            <a:r>
              <a:rPr lang="nl-NL" sz="2400" dirty="0" err="1" smtClean="0"/>
              <a:t>axillaris</a:t>
            </a:r>
            <a:endParaRPr lang="nl-NL" sz="2400" dirty="0" smtClean="0"/>
          </a:p>
          <a:p>
            <a:r>
              <a:rPr lang="nl-NL" sz="2400" dirty="0" err="1" smtClean="0"/>
              <a:t>Arteria</a:t>
            </a:r>
            <a:r>
              <a:rPr lang="nl-NL" sz="2400" dirty="0" smtClean="0"/>
              <a:t> femoralis</a:t>
            </a:r>
          </a:p>
          <a:p>
            <a:r>
              <a:rPr lang="nl-NL" sz="2400" dirty="0" smtClean="0"/>
              <a:t>Vena </a:t>
            </a:r>
            <a:r>
              <a:rPr lang="nl-NL" sz="2400" dirty="0" err="1" smtClean="0"/>
              <a:t>cava</a:t>
            </a:r>
            <a:r>
              <a:rPr lang="nl-NL" sz="2400" dirty="0" smtClean="0"/>
              <a:t> </a:t>
            </a:r>
            <a:r>
              <a:rPr lang="nl-NL" sz="2400" dirty="0" err="1" smtClean="0"/>
              <a:t>cranialis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Vena </a:t>
            </a:r>
            <a:r>
              <a:rPr lang="nl-NL" sz="2400" dirty="0" err="1" smtClean="0"/>
              <a:t>cava</a:t>
            </a:r>
            <a:r>
              <a:rPr lang="nl-NL" sz="2400" dirty="0" smtClean="0"/>
              <a:t> </a:t>
            </a:r>
            <a:r>
              <a:rPr lang="nl-NL" sz="2400" dirty="0" err="1" smtClean="0"/>
              <a:t>caudalis</a:t>
            </a:r>
            <a:endParaRPr lang="nl-NL" sz="2400" dirty="0" smtClean="0"/>
          </a:p>
          <a:p>
            <a:r>
              <a:rPr lang="nl-NL" sz="2400" dirty="0" smtClean="0"/>
              <a:t>Rechterboezem</a:t>
            </a:r>
          </a:p>
          <a:p>
            <a:r>
              <a:rPr lang="nl-NL" sz="2400" dirty="0" smtClean="0"/>
              <a:t>Kleine bloedsomloop</a:t>
            </a:r>
          </a:p>
          <a:p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02" y="1684482"/>
            <a:ext cx="5979289" cy="42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Poortaderstelsel in de buikholte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Venen van de –maag –dunne darm –dikke darm – alvleesklier – milt &gt; poortader</a:t>
            </a:r>
          </a:p>
          <a:p>
            <a:pPr marL="0" indent="0">
              <a:buNone/>
            </a:pPr>
            <a:r>
              <a:rPr lang="nl-NL" dirty="0" smtClean="0"/>
              <a:t>    &gt; lever &gt; haarvaten &gt; aders &gt; achterste</a:t>
            </a:r>
          </a:p>
          <a:p>
            <a:pPr marL="0" indent="0">
              <a:buNone/>
            </a:pPr>
            <a:r>
              <a:rPr lang="nl-NL" dirty="0" smtClean="0"/>
              <a:t>    holle ader</a:t>
            </a:r>
          </a:p>
          <a:p>
            <a:r>
              <a:rPr lang="nl-NL" dirty="0" smtClean="0"/>
              <a:t>Alvleesklier &gt; poortader &gt; lever</a:t>
            </a:r>
          </a:p>
          <a:p>
            <a:r>
              <a:rPr lang="nl-NL" dirty="0" smtClean="0"/>
              <a:t>Insuline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959" t="10203" r="18135" b="25687"/>
          <a:stretch/>
        </p:blipFill>
        <p:spPr>
          <a:xfrm>
            <a:off x="5303982" y="4595092"/>
            <a:ext cx="3382818" cy="19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Circulatie pathologie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Algemene symptomen ziekten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Symptomen van ziekten van het hart zijn:</a:t>
            </a:r>
          </a:p>
          <a:p>
            <a:r>
              <a:rPr lang="nl-NL" dirty="0" smtClean="0"/>
              <a:t>Benauwdheid en hijgen</a:t>
            </a:r>
          </a:p>
          <a:p>
            <a:r>
              <a:rPr lang="nl-NL" dirty="0" smtClean="0"/>
              <a:t>Verminderd uithoudingsvermogen</a:t>
            </a:r>
          </a:p>
          <a:p>
            <a:r>
              <a:rPr lang="nl-NL" dirty="0" smtClean="0"/>
              <a:t>Hoesten</a:t>
            </a:r>
          </a:p>
          <a:p>
            <a:r>
              <a:rPr lang="nl-NL" dirty="0" smtClean="0"/>
              <a:t>Vocht in de borstholte en/of buikholte</a:t>
            </a:r>
          </a:p>
          <a:p>
            <a:r>
              <a:rPr lang="nl-NL" dirty="0" smtClean="0"/>
              <a:t>Bleke slijmvliezen</a:t>
            </a:r>
          </a:p>
          <a:p>
            <a:r>
              <a:rPr lang="nl-NL" dirty="0" smtClean="0"/>
              <a:t>Evt. epileptisch aanvallen bij levershunt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Vier klassen hartafwijkingen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Ernst van hartafwijkingen in vier klassen gedeeld.</a:t>
            </a:r>
          </a:p>
          <a:p>
            <a:r>
              <a:rPr lang="nl-NL" dirty="0" smtClean="0"/>
              <a:t>Klasse I : geen klinische verschijnselen.</a:t>
            </a:r>
          </a:p>
          <a:p>
            <a:r>
              <a:rPr lang="nl-NL" dirty="0" smtClean="0"/>
              <a:t>Klasse II : licht verminderd uithoudingsvermogen, hoesten bij sterke inspanning.</a:t>
            </a:r>
          </a:p>
          <a:p>
            <a:r>
              <a:rPr lang="nl-NL" dirty="0" smtClean="0"/>
              <a:t>Klasse III: zwaar verminderd uithoudingsvermogen, </a:t>
            </a:r>
            <a:r>
              <a:rPr lang="nl-NL" dirty="0" err="1" smtClean="0"/>
              <a:t>hydrops</a:t>
            </a:r>
            <a:r>
              <a:rPr lang="nl-NL" dirty="0" smtClean="0"/>
              <a:t> </a:t>
            </a:r>
            <a:r>
              <a:rPr lang="nl-NL" dirty="0" err="1" smtClean="0"/>
              <a:t>ascites</a:t>
            </a:r>
            <a:r>
              <a:rPr lang="nl-NL" dirty="0" smtClean="0"/>
              <a:t>, geringe inspanning </a:t>
            </a:r>
            <a:r>
              <a:rPr lang="nl-NL" dirty="0" err="1" smtClean="0"/>
              <a:t>dyspneu</a:t>
            </a:r>
            <a:r>
              <a:rPr lang="nl-NL" dirty="0" smtClean="0"/>
              <a:t>, in rust hoesten.</a:t>
            </a:r>
          </a:p>
          <a:p>
            <a:r>
              <a:rPr lang="nl-NL" dirty="0" smtClean="0"/>
              <a:t>Klasse IV: </a:t>
            </a:r>
            <a:r>
              <a:rPr lang="nl-NL" dirty="0" err="1" smtClean="0"/>
              <a:t>dyspneu</a:t>
            </a:r>
            <a:r>
              <a:rPr lang="nl-NL" dirty="0" smtClean="0"/>
              <a:t> in rust.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Compensatie en </a:t>
            </a:r>
            <a:r>
              <a:rPr lang="nl-NL" dirty="0" err="1" smtClean="0"/>
              <a:t>decompensatie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Compensatieorganismen</a:t>
            </a:r>
          </a:p>
          <a:p>
            <a:r>
              <a:rPr lang="nl-NL" dirty="0" smtClean="0"/>
              <a:t>Slechte functie verbeteren</a:t>
            </a:r>
          </a:p>
          <a:p>
            <a:r>
              <a:rPr lang="nl-NL" dirty="0" err="1" smtClean="0"/>
              <a:t>Aortastenose</a:t>
            </a:r>
            <a:endParaRPr lang="nl-NL" dirty="0" smtClean="0"/>
          </a:p>
          <a:p>
            <a:r>
              <a:rPr lang="nl-NL" dirty="0" smtClean="0"/>
              <a:t>Contraheren</a:t>
            </a:r>
          </a:p>
          <a:p>
            <a:r>
              <a:rPr lang="nl-NL" dirty="0" smtClean="0"/>
              <a:t>Gecompenseerde hartafwijking</a:t>
            </a:r>
          </a:p>
          <a:p>
            <a:r>
              <a:rPr lang="nl-NL" dirty="0" smtClean="0"/>
              <a:t>Dier in rust geen symptomen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Onderzoeksmethoden ziekten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nl-NL" dirty="0" smtClean="0"/>
              <a:t>Auscultatie</a:t>
            </a:r>
          </a:p>
          <a:p>
            <a:r>
              <a:rPr lang="nl-NL" dirty="0" smtClean="0"/>
              <a:t>Percussie</a:t>
            </a:r>
          </a:p>
          <a:p>
            <a:r>
              <a:rPr lang="nl-NL" dirty="0" err="1" smtClean="0"/>
              <a:t>Angiografie</a:t>
            </a:r>
            <a:endParaRPr lang="nl-NL" dirty="0" smtClean="0"/>
          </a:p>
          <a:p>
            <a:r>
              <a:rPr lang="nl-NL" dirty="0" smtClean="0"/>
              <a:t>Bloeddrukmeting</a:t>
            </a:r>
          </a:p>
          <a:p>
            <a:r>
              <a:rPr lang="nl-NL" dirty="0" smtClean="0"/>
              <a:t>Bloedonderzoek</a:t>
            </a:r>
          </a:p>
          <a:p>
            <a:r>
              <a:rPr lang="nl-NL" dirty="0" smtClean="0"/>
              <a:t>Echogram</a:t>
            </a:r>
          </a:p>
          <a:p>
            <a:r>
              <a:rPr lang="nl-NL" dirty="0" smtClean="0"/>
              <a:t>Elektrocardiogram</a:t>
            </a:r>
          </a:p>
          <a:p>
            <a:r>
              <a:rPr lang="nl-NL" dirty="0" smtClean="0"/>
              <a:t>Röntgenfoto</a:t>
            </a:r>
          </a:p>
          <a:p>
            <a:r>
              <a:rPr lang="nl-NL" dirty="0" err="1" smtClean="0"/>
              <a:t>Souffle</a:t>
            </a:r>
            <a:endParaRPr lang="nl-NL" dirty="0" smtClean="0"/>
          </a:p>
          <a:p>
            <a:r>
              <a:rPr lang="nl-NL" dirty="0" smtClean="0"/>
              <a:t>Diastole</a:t>
            </a:r>
          </a:p>
          <a:p>
            <a:r>
              <a:rPr lang="nl-NL" dirty="0" err="1" smtClean="0"/>
              <a:t>Systole</a:t>
            </a:r>
            <a:endParaRPr lang="nl-NL" dirty="0" smtClean="0"/>
          </a:p>
          <a:p>
            <a:r>
              <a:rPr lang="nl-NL" dirty="0" err="1" smtClean="0"/>
              <a:t>Systolische</a:t>
            </a:r>
            <a:r>
              <a:rPr lang="nl-NL" dirty="0" smtClean="0"/>
              <a:t> </a:t>
            </a:r>
            <a:r>
              <a:rPr lang="nl-NL" dirty="0" err="1" smtClean="0"/>
              <a:t>souffle</a:t>
            </a:r>
            <a:endParaRPr lang="nl-NL" dirty="0" smtClean="0"/>
          </a:p>
          <a:p>
            <a:r>
              <a:rPr lang="nl-NL" dirty="0" smtClean="0"/>
              <a:t>Punctum maximum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Ziekten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Er zijn verschillende ziekten van het hart: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Aangeboren hartafwijkingen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Ductus</a:t>
            </a:r>
            <a:r>
              <a:rPr lang="nl-NL" dirty="0" smtClean="0"/>
              <a:t> </a:t>
            </a:r>
            <a:r>
              <a:rPr lang="nl-NL" dirty="0" err="1" smtClean="0"/>
              <a:t>botalli</a:t>
            </a:r>
            <a:r>
              <a:rPr lang="nl-NL" dirty="0" smtClean="0"/>
              <a:t> </a:t>
            </a:r>
            <a:r>
              <a:rPr lang="nl-NL" dirty="0" err="1" smtClean="0"/>
              <a:t>persistens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Pulmonalis</a:t>
            </a:r>
            <a:r>
              <a:rPr lang="nl-NL" dirty="0" smtClean="0"/>
              <a:t> </a:t>
            </a:r>
            <a:r>
              <a:rPr lang="nl-NL" dirty="0" err="1" smtClean="0"/>
              <a:t>stenose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Septum</a:t>
            </a:r>
            <a:r>
              <a:rPr lang="nl-NL" dirty="0" smtClean="0"/>
              <a:t> defect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Mitralis</a:t>
            </a:r>
            <a:r>
              <a:rPr lang="nl-NL" dirty="0" smtClean="0"/>
              <a:t> </a:t>
            </a:r>
            <a:r>
              <a:rPr lang="nl-NL" dirty="0" err="1" smtClean="0"/>
              <a:t>isuffiecientie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Endocard</a:t>
            </a:r>
            <a:r>
              <a:rPr lang="nl-NL" dirty="0" smtClean="0"/>
              <a:t> afwijkingen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Myocard</a:t>
            </a:r>
            <a:r>
              <a:rPr lang="nl-NL" dirty="0" smtClean="0"/>
              <a:t> afwijkingen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Bradycardie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Tachycardie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Aritmieën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Cardiomyopathie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Myocarditis</a:t>
            </a:r>
            <a:r>
              <a:rPr lang="nl-NL" dirty="0" smtClean="0"/>
              <a:t>/</a:t>
            </a:r>
            <a:r>
              <a:rPr lang="nl-NL" dirty="0" err="1" smtClean="0"/>
              <a:t>myocarddegeneratie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54000"/>
            <a:ext cx="7498080" cy="1143000"/>
          </a:xfrm>
        </p:spPr>
        <p:txBody>
          <a:bodyPr/>
          <a:lstStyle/>
          <a:p>
            <a:r>
              <a:rPr lang="nl-NL" dirty="0" smtClean="0"/>
              <a:t>Aangeboren afwijkingen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014412" y="2200275"/>
          <a:ext cx="7919276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4674"/>
                <a:gridCol w="2343150"/>
                <a:gridCol w="2461452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Naam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Voorkomen bij de hond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Voorkomen bij de kat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Ductus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botalli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persistens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Pulmonalis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stenose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Zelden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Aorta </a:t>
                      </a:r>
                      <a:r>
                        <a:rPr lang="nl-NL" dirty="0" err="1" smtClean="0"/>
                        <a:t>stenose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Septum</a:t>
                      </a:r>
                      <a:r>
                        <a:rPr lang="nl-NL" dirty="0" smtClean="0"/>
                        <a:t> defect atrium/ventrikel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Vaak/vaak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Zelden/vaak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Tetralogie van </a:t>
                      </a:r>
                      <a:r>
                        <a:rPr lang="nl-NL" dirty="0" err="1" smtClean="0"/>
                        <a:t>Fallot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Peritoneo</a:t>
                      </a:r>
                      <a:r>
                        <a:rPr lang="nl-NL" dirty="0" smtClean="0"/>
                        <a:t> – </a:t>
                      </a:r>
                      <a:r>
                        <a:rPr lang="nl-NL" dirty="0" err="1" smtClean="0"/>
                        <a:t>pericardiale</a:t>
                      </a:r>
                      <a:r>
                        <a:rPr lang="nl-NL" dirty="0" smtClean="0"/>
                        <a:t> hernia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Mitralis</a:t>
                      </a:r>
                      <a:r>
                        <a:rPr lang="nl-NL" dirty="0" smtClean="0"/>
                        <a:t> insufficiëntie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Vaak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Niet 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7881" y="1600200"/>
            <a:ext cx="8229600" cy="1892468"/>
          </a:xfrm>
        </p:spPr>
        <p:txBody>
          <a:bodyPr>
            <a:normAutofit/>
          </a:bodyPr>
          <a:lstStyle/>
          <a:p>
            <a:r>
              <a:rPr lang="nl-NL" dirty="0" smtClean="0"/>
              <a:t>60 % ligt links</a:t>
            </a:r>
          </a:p>
          <a:p>
            <a:r>
              <a:rPr lang="nl-NL" dirty="0" smtClean="0"/>
              <a:t>Bloed in slagaders stuwen</a:t>
            </a:r>
          </a:p>
          <a:p>
            <a:r>
              <a:rPr lang="nl-NL" dirty="0" smtClean="0"/>
              <a:t>4 holten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3" y="3280993"/>
            <a:ext cx="4793962" cy="31977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09" y="1320846"/>
            <a:ext cx="4088904" cy="27274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8923" b="36621"/>
          <a:stretch/>
        </p:blipFill>
        <p:spPr>
          <a:xfrm>
            <a:off x="5728459" y="4315520"/>
            <a:ext cx="2958341" cy="23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Ductus</a:t>
            </a:r>
            <a:r>
              <a:rPr lang="nl-NL" dirty="0" smtClean="0"/>
              <a:t> </a:t>
            </a:r>
            <a:r>
              <a:rPr lang="nl-NL" dirty="0" err="1" smtClean="0"/>
              <a:t>botalli</a:t>
            </a:r>
            <a:r>
              <a:rPr lang="nl-NL" dirty="0" smtClean="0"/>
              <a:t> </a:t>
            </a:r>
            <a:r>
              <a:rPr lang="nl-NL" dirty="0" err="1" smtClean="0"/>
              <a:t>persistens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Is een verbinding tussen de </a:t>
            </a:r>
            <a:r>
              <a:rPr lang="nl-NL" dirty="0" err="1" smtClean="0"/>
              <a:t>arteria</a:t>
            </a:r>
            <a:r>
              <a:rPr lang="nl-NL" dirty="0" smtClean="0"/>
              <a:t> </a:t>
            </a:r>
            <a:r>
              <a:rPr lang="nl-NL" dirty="0" err="1" smtClean="0"/>
              <a:t>pulmonalis</a:t>
            </a:r>
            <a:r>
              <a:rPr lang="nl-NL" dirty="0" smtClean="0"/>
              <a:t> en de aorta. </a:t>
            </a:r>
          </a:p>
          <a:p>
            <a:r>
              <a:rPr lang="nl-NL" dirty="0" smtClean="0"/>
              <a:t>Typisch geluid 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Sluiten van </a:t>
            </a:r>
            <a:r>
              <a:rPr lang="nl-NL" dirty="0" err="1" smtClean="0"/>
              <a:t>ductus</a:t>
            </a:r>
            <a:endParaRPr lang="nl-NL" dirty="0" smtClean="0"/>
          </a:p>
          <a:p>
            <a:r>
              <a:rPr lang="nl-NL" dirty="0" smtClean="0"/>
              <a:t>Operatie</a:t>
            </a:r>
          </a:p>
          <a:p>
            <a:r>
              <a:rPr lang="nl-NL" dirty="0" smtClean="0"/>
              <a:t>Inbrengen katheter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Pulmonalis</a:t>
            </a:r>
            <a:r>
              <a:rPr lang="nl-NL" dirty="0" smtClean="0"/>
              <a:t> </a:t>
            </a:r>
            <a:r>
              <a:rPr lang="nl-NL" dirty="0" err="1" smtClean="0"/>
              <a:t>stenose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Is een vernauwing in de uitstroomopening van de rechterkamer, of een </a:t>
            </a:r>
            <a:r>
              <a:rPr lang="nl-NL" dirty="0" err="1" smtClean="0"/>
              <a:t>venauwing</a:t>
            </a:r>
            <a:r>
              <a:rPr lang="nl-NL" dirty="0" smtClean="0"/>
              <a:t> van kleppen/aan het beging van de </a:t>
            </a:r>
            <a:r>
              <a:rPr lang="nl-NL" dirty="0" err="1" smtClean="0"/>
              <a:t>arteria</a:t>
            </a:r>
            <a:r>
              <a:rPr lang="nl-NL" dirty="0" smtClean="0"/>
              <a:t> </a:t>
            </a:r>
            <a:r>
              <a:rPr lang="nl-NL" dirty="0" err="1" smtClean="0"/>
              <a:t>pulmonalis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Aortastenose</a:t>
            </a:r>
            <a:endParaRPr lang="nl-NL" dirty="0" smtClean="0"/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Operatie</a:t>
            </a:r>
          </a:p>
          <a:p>
            <a:r>
              <a:rPr lang="nl-NL" dirty="0" smtClean="0"/>
              <a:t>Katheteriseren</a:t>
            </a:r>
          </a:p>
          <a:p>
            <a:r>
              <a:rPr lang="nl-NL" dirty="0" smtClean="0"/>
              <a:t>Eerst medicamenteus 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Septum</a:t>
            </a:r>
            <a:r>
              <a:rPr lang="nl-NL" dirty="0" smtClean="0"/>
              <a:t> defect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Is een opening in de spierlaag die de twee kamers scheidt. </a:t>
            </a:r>
          </a:p>
          <a:p>
            <a:r>
              <a:rPr lang="nl-NL" dirty="0" smtClean="0"/>
              <a:t>Symptomen hangen af van doorsnede gat</a:t>
            </a:r>
          </a:p>
          <a:p>
            <a:r>
              <a:rPr lang="nl-NL" dirty="0" smtClean="0"/>
              <a:t>Klein defect nauwelijks </a:t>
            </a:r>
            <a:r>
              <a:rPr lang="nl-NL" dirty="0" smtClean="0"/>
              <a:t>merkbaar</a:t>
            </a:r>
            <a:endParaRPr lang="nl-NL" dirty="0" smtClean="0"/>
          </a:p>
          <a:p>
            <a:r>
              <a:rPr lang="nl-NL" dirty="0" smtClean="0"/>
              <a:t>Spontaan sluiten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Open hart operatie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Mitralis</a:t>
            </a:r>
            <a:r>
              <a:rPr lang="nl-NL" dirty="0" smtClean="0"/>
              <a:t> insufficiëntie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Is het niet voldoende sluiten van de kleppen tussen linker boezen- en kamer. </a:t>
            </a:r>
          </a:p>
          <a:p>
            <a:r>
              <a:rPr lang="nl-NL" dirty="0" smtClean="0"/>
              <a:t>Longoedeem</a:t>
            </a:r>
          </a:p>
          <a:p>
            <a:r>
              <a:rPr lang="nl-NL" dirty="0" err="1" smtClean="0"/>
              <a:t>Renine</a:t>
            </a:r>
            <a:r>
              <a:rPr lang="nl-NL" dirty="0" smtClean="0"/>
              <a:t>- </a:t>
            </a:r>
            <a:r>
              <a:rPr lang="nl-NL" dirty="0" err="1" smtClean="0"/>
              <a:t>angiotensine</a:t>
            </a:r>
            <a:r>
              <a:rPr lang="nl-NL" dirty="0" smtClean="0"/>
              <a:t> systeem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</a:t>
            </a:r>
          </a:p>
          <a:p>
            <a:r>
              <a:rPr lang="nl-NL" dirty="0" smtClean="0"/>
              <a:t>Medicamenteus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Endocard</a:t>
            </a:r>
            <a:r>
              <a:rPr lang="nl-NL" dirty="0" smtClean="0"/>
              <a:t>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/>
              <a:t>Degeneren</a:t>
            </a:r>
            <a:r>
              <a:rPr lang="nl-NL" dirty="0" smtClean="0"/>
              <a:t> of ontsteken</a:t>
            </a:r>
          </a:p>
          <a:p>
            <a:r>
              <a:rPr lang="nl-NL" dirty="0" smtClean="0"/>
              <a:t>Stafylokokken/streptokokken</a:t>
            </a:r>
          </a:p>
          <a:p>
            <a:r>
              <a:rPr lang="nl-NL" dirty="0" err="1" smtClean="0"/>
              <a:t>Klepfibrose</a:t>
            </a:r>
            <a:endParaRPr lang="nl-NL" dirty="0" smtClean="0"/>
          </a:p>
          <a:p>
            <a:r>
              <a:rPr lang="nl-NL" dirty="0" err="1" smtClean="0"/>
              <a:t>Mitralis</a:t>
            </a:r>
            <a:r>
              <a:rPr lang="nl-NL" dirty="0" smtClean="0"/>
              <a:t>- en </a:t>
            </a:r>
            <a:r>
              <a:rPr lang="nl-NL" dirty="0" err="1" smtClean="0"/>
              <a:t>tricuspidalis</a:t>
            </a:r>
            <a:r>
              <a:rPr lang="nl-NL" dirty="0" smtClean="0"/>
              <a:t> kleppen</a:t>
            </a:r>
          </a:p>
          <a:p>
            <a:r>
              <a:rPr lang="nl-NL" dirty="0" smtClean="0"/>
              <a:t>Aorta en pulmonaal</a:t>
            </a:r>
          </a:p>
          <a:p>
            <a:r>
              <a:rPr lang="nl-NL" dirty="0" err="1" smtClean="0"/>
              <a:t>Harttamponnade</a:t>
            </a:r>
            <a:endParaRPr lang="nl-NL" dirty="0" smtClean="0"/>
          </a:p>
          <a:p>
            <a:r>
              <a:rPr lang="nl-NL" dirty="0" err="1" smtClean="0"/>
              <a:t>Fibrose</a:t>
            </a:r>
            <a:endParaRPr lang="nl-NL" dirty="0" smtClean="0"/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Medicamenteus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nl-NL" dirty="0" err="1" smtClean="0"/>
              <a:t>Myocardafwijkingen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Sinusknoop </a:t>
            </a:r>
          </a:p>
          <a:p>
            <a:r>
              <a:rPr lang="nl-NL" dirty="0" err="1" smtClean="0"/>
              <a:t>Sinusbradycardie</a:t>
            </a:r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435608" y="3283527"/>
          <a:ext cx="7010398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7452"/>
                <a:gridCol w="886691"/>
                <a:gridCol w="845127"/>
                <a:gridCol w="1052946"/>
                <a:gridCol w="900545"/>
                <a:gridCol w="1177637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Heel grote hond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Dwergras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Pup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Bradycardie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Aantal slagen</a:t>
                      </a:r>
                      <a:r>
                        <a:rPr lang="nl-NL" baseline="0" dirty="0" smtClean="0"/>
                        <a:t> per minuut minder dan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120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Tachycardie</a:t>
                      </a:r>
                    </a:p>
                    <a:p>
                      <a:r>
                        <a:rPr lang="nl-NL" dirty="0" smtClean="0"/>
                        <a:t>Aantal slagen</a:t>
                      </a:r>
                      <a:r>
                        <a:rPr lang="nl-NL" baseline="0" dirty="0" smtClean="0"/>
                        <a:t> per minuut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220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160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140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180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220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Bradycardie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Te langzame hartslag</a:t>
            </a:r>
          </a:p>
          <a:p>
            <a:r>
              <a:rPr lang="nl-NL" dirty="0" err="1" smtClean="0"/>
              <a:t>Nervus</a:t>
            </a:r>
            <a:r>
              <a:rPr lang="nl-NL" dirty="0" smtClean="0"/>
              <a:t> </a:t>
            </a:r>
            <a:r>
              <a:rPr lang="nl-NL" dirty="0" err="1" smtClean="0"/>
              <a:t>vagus</a:t>
            </a:r>
            <a:endParaRPr lang="nl-NL" dirty="0" smtClean="0"/>
          </a:p>
          <a:p>
            <a:r>
              <a:rPr lang="nl-NL" dirty="0" smtClean="0"/>
              <a:t>Verhoogde </a:t>
            </a:r>
            <a:r>
              <a:rPr lang="nl-NL" dirty="0" err="1" smtClean="0"/>
              <a:t>vagotonie</a:t>
            </a:r>
            <a:endParaRPr lang="nl-NL" dirty="0" smtClean="0"/>
          </a:p>
          <a:p>
            <a:r>
              <a:rPr lang="nl-NL" dirty="0" smtClean="0"/>
              <a:t>Iatrogeen</a:t>
            </a:r>
          </a:p>
          <a:p>
            <a:r>
              <a:rPr lang="nl-NL" dirty="0" err="1" smtClean="0"/>
              <a:t>Anesthetica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Hangt af van oorzaak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Tachycardie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Te snelle hartslag</a:t>
            </a:r>
          </a:p>
          <a:p>
            <a:r>
              <a:rPr lang="nl-NL" dirty="0" smtClean="0"/>
              <a:t>Elke slag weinig bloed in slagaders</a:t>
            </a:r>
          </a:p>
          <a:p>
            <a:r>
              <a:rPr lang="nl-NL" dirty="0" smtClean="0"/>
              <a:t>Onvoldoende zuurstof</a:t>
            </a:r>
          </a:p>
          <a:p>
            <a:r>
              <a:rPr lang="nl-NL" dirty="0" smtClean="0"/>
              <a:t>Fysiologisch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Opsporen en behandelen oorzaak</a:t>
            </a:r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Aritmieën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Onregelmatige pols</a:t>
            </a:r>
          </a:p>
          <a:p>
            <a:r>
              <a:rPr lang="nl-NL" dirty="0" smtClean="0"/>
              <a:t>Meerdere </a:t>
            </a:r>
            <a:r>
              <a:rPr lang="nl-NL" dirty="0" err="1" smtClean="0"/>
              <a:t>aritmieën</a:t>
            </a:r>
            <a:endParaRPr lang="nl-NL" dirty="0" smtClean="0"/>
          </a:p>
          <a:p>
            <a:r>
              <a:rPr lang="nl-NL" dirty="0" smtClean="0"/>
              <a:t>Respiratoire </a:t>
            </a:r>
            <a:r>
              <a:rPr lang="nl-NL" dirty="0" err="1" smtClean="0"/>
              <a:t>aritmie</a:t>
            </a:r>
            <a:endParaRPr lang="nl-NL" dirty="0" smtClean="0"/>
          </a:p>
          <a:p>
            <a:r>
              <a:rPr lang="nl-NL" dirty="0" smtClean="0"/>
              <a:t>Atriumfibrillatie</a:t>
            </a:r>
          </a:p>
          <a:p>
            <a:r>
              <a:rPr lang="nl-NL" dirty="0" smtClean="0"/>
              <a:t>Ventrikelfibrillatie</a:t>
            </a:r>
          </a:p>
          <a:p>
            <a:r>
              <a:rPr lang="nl-NL" dirty="0" smtClean="0"/>
              <a:t>Hartblok van de 1</a:t>
            </a:r>
            <a:r>
              <a:rPr lang="nl-NL" baseline="30000" dirty="0" smtClean="0"/>
              <a:t>e</a:t>
            </a:r>
            <a:r>
              <a:rPr lang="nl-NL" dirty="0" smtClean="0"/>
              <a:t>, 2</a:t>
            </a:r>
            <a:r>
              <a:rPr lang="nl-NL" baseline="30000" dirty="0" smtClean="0"/>
              <a:t>e</a:t>
            </a:r>
            <a:r>
              <a:rPr lang="nl-NL" dirty="0" smtClean="0"/>
              <a:t> en 3</a:t>
            </a:r>
            <a:r>
              <a:rPr lang="nl-NL" baseline="30000" dirty="0" smtClean="0"/>
              <a:t>e</a:t>
            </a:r>
            <a:r>
              <a:rPr lang="nl-NL" dirty="0" smtClean="0"/>
              <a:t> graad</a:t>
            </a:r>
          </a:p>
          <a:p>
            <a:r>
              <a:rPr lang="nl-NL" dirty="0" err="1" smtClean="0"/>
              <a:t>Sick</a:t>
            </a:r>
            <a:r>
              <a:rPr lang="nl-NL" dirty="0" smtClean="0"/>
              <a:t> sinus </a:t>
            </a:r>
            <a:r>
              <a:rPr lang="nl-NL" dirty="0" err="1" smtClean="0"/>
              <a:t>syndrome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Cardiomyopathie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Hartspierziekte</a:t>
            </a:r>
          </a:p>
          <a:p>
            <a:r>
              <a:rPr lang="nl-NL" dirty="0" smtClean="0"/>
              <a:t>Primaire </a:t>
            </a:r>
            <a:r>
              <a:rPr lang="nl-NL" dirty="0" err="1" smtClean="0"/>
              <a:t>cardiomyopathie</a:t>
            </a:r>
            <a:endParaRPr lang="nl-NL" dirty="0" smtClean="0"/>
          </a:p>
          <a:p>
            <a:r>
              <a:rPr lang="nl-NL" dirty="0" smtClean="0"/>
              <a:t>Secundaire </a:t>
            </a:r>
            <a:r>
              <a:rPr lang="nl-NL" dirty="0" err="1" smtClean="0"/>
              <a:t>cardiomyopathie</a:t>
            </a:r>
            <a:endParaRPr lang="nl-NL" dirty="0" smtClean="0"/>
          </a:p>
          <a:p>
            <a:r>
              <a:rPr lang="nl-NL" dirty="0" err="1" smtClean="0"/>
              <a:t>Congestieve</a:t>
            </a:r>
            <a:r>
              <a:rPr lang="nl-NL" dirty="0" smtClean="0"/>
              <a:t> </a:t>
            </a:r>
            <a:r>
              <a:rPr lang="nl-NL" dirty="0" err="1" smtClean="0"/>
              <a:t>cardiomyopathie</a:t>
            </a:r>
            <a:endParaRPr lang="nl-NL" dirty="0" smtClean="0"/>
          </a:p>
          <a:p>
            <a:r>
              <a:rPr lang="nl-NL" dirty="0" smtClean="0"/>
              <a:t>Hypertrofische </a:t>
            </a:r>
            <a:r>
              <a:rPr lang="nl-NL" dirty="0" err="1" smtClean="0"/>
              <a:t>cardiomyopathie</a:t>
            </a:r>
            <a:endParaRPr lang="nl-NL" dirty="0" smtClean="0"/>
          </a:p>
          <a:p>
            <a:r>
              <a:rPr lang="nl-NL" dirty="0" smtClean="0"/>
              <a:t>Restrictieve </a:t>
            </a:r>
            <a:r>
              <a:rPr lang="nl-NL" dirty="0" err="1" smtClean="0"/>
              <a:t>cardiomyopathie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Wand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25203" y="1483180"/>
            <a:ext cx="5918797" cy="2236443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Endotheel en bindweefsel ; </a:t>
            </a:r>
            <a:r>
              <a:rPr lang="nl-NL" dirty="0" err="1" smtClean="0"/>
              <a:t>endocard</a:t>
            </a:r>
            <a:endParaRPr lang="nl-NL" dirty="0" smtClean="0"/>
          </a:p>
          <a:p>
            <a:r>
              <a:rPr lang="nl-NL" dirty="0" smtClean="0"/>
              <a:t>Dikke spierlaag ; myocard</a:t>
            </a:r>
          </a:p>
          <a:p>
            <a:r>
              <a:rPr lang="nl-NL" dirty="0" smtClean="0"/>
              <a:t>Vlies buiten aan de spierlaag ; </a:t>
            </a:r>
            <a:r>
              <a:rPr lang="nl-NL" dirty="0" err="1" smtClean="0"/>
              <a:t>epicard</a:t>
            </a:r>
            <a:r>
              <a:rPr lang="nl-NL" dirty="0" smtClean="0"/>
              <a:t> 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vlies omhult het hele hart ; pericard 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/>
          <a:srcRect r="6966" b="23489"/>
          <a:stretch/>
        </p:blipFill>
        <p:spPr bwMode="auto">
          <a:xfrm>
            <a:off x="0" y="3347140"/>
            <a:ext cx="3994919" cy="351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820411" y="5199083"/>
            <a:ext cx="1164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/>
              <a:t>endocard</a:t>
            </a:r>
            <a:r>
              <a:rPr lang="nl-NL" sz="2000" dirty="0" smtClean="0"/>
              <a:t> </a:t>
            </a:r>
          </a:p>
          <a:p>
            <a:r>
              <a:rPr lang="nl-NL" sz="2000" dirty="0" smtClean="0"/>
              <a:t>Spierlaag</a:t>
            </a:r>
          </a:p>
          <a:p>
            <a:r>
              <a:rPr lang="nl-NL" sz="2000" dirty="0" smtClean="0"/>
              <a:t>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vlies</a:t>
            </a:r>
          </a:p>
          <a:p>
            <a:r>
              <a:rPr lang="nl-NL" sz="2000" dirty="0" smtClean="0"/>
              <a:t>2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vlies</a:t>
            </a:r>
            <a:endParaRPr lang="nl-NL" sz="2000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3452563" y="5662356"/>
            <a:ext cx="15873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637759" y="5834344"/>
            <a:ext cx="1402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849409" y="6032791"/>
            <a:ext cx="19710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3915550" y="6178319"/>
            <a:ext cx="1851949" cy="158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V="1">
            <a:off x="5039948" y="5371301"/>
            <a:ext cx="780463" cy="2910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V="1">
            <a:off x="5039948" y="5662356"/>
            <a:ext cx="780463" cy="17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4779818" y="3833091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Epicard</a:t>
            </a:r>
            <a:r>
              <a:rPr lang="nl-NL" dirty="0" smtClean="0"/>
              <a:t> en pericard: </a:t>
            </a:r>
            <a:r>
              <a:rPr lang="nl-NL" dirty="0" err="1" smtClean="0"/>
              <a:t>sereus</a:t>
            </a:r>
            <a:r>
              <a:rPr lang="nl-NL" dirty="0" smtClean="0"/>
              <a:t> vlies</a:t>
            </a:r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0" y="6553715"/>
            <a:ext cx="1610844" cy="304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2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Myocarditis</a:t>
            </a:r>
            <a:r>
              <a:rPr lang="nl-NL" dirty="0" smtClean="0"/>
              <a:t>/</a:t>
            </a:r>
            <a:r>
              <a:rPr lang="nl-NL" dirty="0" err="1" smtClean="0"/>
              <a:t>myocarddegenartie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Is een ontsteking van het </a:t>
            </a:r>
            <a:r>
              <a:rPr lang="nl-NL" dirty="0" err="1" smtClean="0"/>
              <a:t>myocard</a:t>
            </a:r>
            <a:endParaRPr lang="nl-NL" dirty="0" smtClean="0"/>
          </a:p>
          <a:p>
            <a:r>
              <a:rPr lang="nl-NL" dirty="0" smtClean="0"/>
              <a:t>Symptomen hangen af mate </a:t>
            </a:r>
            <a:r>
              <a:rPr lang="nl-NL" dirty="0" err="1" smtClean="0"/>
              <a:t>myocard</a:t>
            </a:r>
            <a:r>
              <a:rPr lang="nl-NL" dirty="0" smtClean="0"/>
              <a:t> aangetast is.</a:t>
            </a:r>
          </a:p>
          <a:p>
            <a:r>
              <a:rPr lang="nl-NL" dirty="0" smtClean="0"/>
              <a:t>Lichte sloomheid tot </a:t>
            </a:r>
            <a:r>
              <a:rPr lang="nl-NL" dirty="0" err="1" smtClean="0"/>
              <a:t>aritmie</a:t>
            </a:r>
            <a:endParaRPr lang="nl-NL" dirty="0" smtClean="0"/>
          </a:p>
          <a:p>
            <a:r>
              <a:rPr lang="nl-NL" dirty="0" smtClean="0"/>
              <a:t>Ernstige verschijnselen degeneratie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Behandelen oorzaak</a:t>
            </a:r>
          </a:p>
          <a:p>
            <a:r>
              <a:rPr lang="nl-NL" dirty="0" smtClean="0"/>
              <a:t>Antibiotica</a:t>
            </a:r>
          </a:p>
          <a:p>
            <a:r>
              <a:rPr lang="nl-NL" dirty="0" smtClean="0"/>
              <a:t>Ernstige </a:t>
            </a:r>
            <a:r>
              <a:rPr lang="nl-NL" dirty="0" err="1" smtClean="0"/>
              <a:t>aritmieën</a:t>
            </a:r>
            <a:r>
              <a:rPr lang="nl-NL" dirty="0" smtClean="0"/>
              <a:t> wordt extra zuurstof gegeven als dat nodig is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Pericard</a:t>
            </a:r>
            <a:r>
              <a:rPr lang="nl-NL" dirty="0" smtClean="0"/>
              <a:t>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Er zijn verschillende </a:t>
            </a:r>
            <a:r>
              <a:rPr lang="nl-NL" dirty="0" err="1" smtClean="0"/>
              <a:t>pericard</a:t>
            </a:r>
            <a:r>
              <a:rPr lang="nl-NL" dirty="0" smtClean="0"/>
              <a:t> afwijkingen</a:t>
            </a:r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Pericardovervulling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 err="1" smtClean="0"/>
              <a:t>Harttamponnade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Medicijnen bij ziekten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Therapie levenslang</a:t>
            </a:r>
          </a:p>
          <a:p>
            <a:r>
              <a:rPr lang="nl-NL" dirty="0" smtClean="0"/>
              <a:t>Stoppen medicijn = verergeren ziekte</a:t>
            </a:r>
          </a:p>
          <a:p>
            <a:r>
              <a:rPr lang="nl-NL" dirty="0" smtClean="0"/>
              <a:t>Regelmatig controle</a:t>
            </a:r>
          </a:p>
          <a:p>
            <a:r>
              <a:rPr lang="nl-NL" dirty="0" smtClean="0"/>
              <a:t>Dosering aanpassen</a:t>
            </a:r>
          </a:p>
          <a:p>
            <a:r>
              <a:rPr lang="nl-NL" dirty="0" smtClean="0"/>
              <a:t>Andere medicijnen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Ziekten van de bloedvaten en de 			lymfevaten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Ophoping weefselvocht</a:t>
            </a:r>
          </a:p>
          <a:p>
            <a:r>
              <a:rPr lang="nl-NL" dirty="0" smtClean="0"/>
              <a:t>Blauwachtige tint huid en slijmvliezen</a:t>
            </a:r>
          </a:p>
          <a:p>
            <a:r>
              <a:rPr lang="nl-NL" dirty="0" smtClean="0"/>
              <a:t>Shock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Aangeboren afwijkingen van de 				bloedvaten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Abnormale verbindingen tussen bloedvaten</a:t>
            </a:r>
          </a:p>
          <a:p>
            <a:r>
              <a:rPr lang="nl-NL" dirty="0" smtClean="0"/>
              <a:t>Shunt = kortere weg</a:t>
            </a:r>
          </a:p>
          <a:p>
            <a:r>
              <a:rPr lang="nl-NL" dirty="0" smtClean="0"/>
              <a:t>Dier achter in groei</a:t>
            </a:r>
          </a:p>
          <a:p>
            <a:r>
              <a:rPr lang="nl-NL" dirty="0" smtClean="0"/>
              <a:t>Kwakkelen allerlei ziekten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Operatie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Spoedgevallen bij aandoeningen van 			de bloedvaten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Bloedingen door trauma</a:t>
            </a:r>
          </a:p>
          <a:p>
            <a:r>
              <a:rPr lang="nl-NL" dirty="0" smtClean="0"/>
              <a:t>Heftig bloedende tumoren</a:t>
            </a:r>
          </a:p>
          <a:p>
            <a:r>
              <a:rPr lang="nl-NL" dirty="0" smtClean="0"/>
              <a:t>Infarcten</a:t>
            </a:r>
          </a:p>
          <a:p>
            <a:r>
              <a:rPr lang="nl-NL" dirty="0" smtClean="0"/>
              <a:t>Shock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Trauma van haarvaten, aders en 			   slagaders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meest voorkomende oorzaak bloedingen</a:t>
            </a:r>
          </a:p>
          <a:p>
            <a:r>
              <a:rPr lang="nl-NL" dirty="0" err="1" smtClean="0"/>
              <a:t>Petechiën</a:t>
            </a:r>
            <a:r>
              <a:rPr lang="nl-NL" dirty="0" smtClean="0"/>
              <a:t> </a:t>
            </a:r>
          </a:p>
          <a:p>
            <a:endParaRPr lang="nl-NL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787236" y="3610725"/>
          <a:ext cx="60960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Slagaderlijke</a:t>
                      </a:r>
                      <a:r>
                        <a:rPr lang="nl-NL" baseline="0" dirty="0" smtClean="0"/>
                        <a:t> bloeding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Aderlijke bloeding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Lichtrood bloed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Donkerrood bloed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Bloeddruk is hoog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Bloeddruk is lager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Bloed spuit uit</a:t>
                      </a:r>
                      <a:r>
                        <a:rPr lang="nl-NL" baseline="0" dirty="0" smtClean="0"/>
                        <a:t> wond gelijktijdig met hart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Bloed stroomt</a:t>
                      </a:r>
                      <a:r>
                        <a:rPr lang="nl-NL" baseline="0" dirty="0" smtClean="0"/>
                        <a:t> gelijkmatig uit wond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Bloeding in de borstholte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Bloed tussen longvliezen</a:t>
            </a:r>
          </a:p>
          <a:p>
            <a:r>
              <a:rPr lang="nl-NL" dirty="0" err="1" smtClean="0"/>
              <a:t>Pleuraholte</a:t>
            </a:r>
            <a:endParaRPr lang="nl-NL" dirty="0" smtClean="0"/>
          </a:p>
          <a:p>
            <a:r>
              <a:rPr lang="nl-NL" dirty="0" err="1" smtClean="0"/>
              <a:t>Hemothorax</a:t>
            </a:r>
            <a:endParaRPr lang="nl-NL" dirty="0" smtClean="0"/>
          </a:p>
          <a:p>
            <a:r>
              <a:rPr lang="nl-NL" dirty="0" smtClean="0"/>
              <a:t>Long niet meer uitzetten</a:t>
            </a:r>
          </a:p>
          <a:p>
            <a:r>
              <a:rPr lang="nl-NL" dirty="0" smtClean="0"/>
              <a:t>Stikken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Verwijderen bloed uit borstholte</a:t>
            </a:r>
          </a:p>
          <a:p>
            <a:r>
              <a:rPr lang="nl-NL" dirty="0" smtClean="0"/>
              <a:t>Thoraxpunctie </a:t>
            </a:r>
          </a:p>
          <a:p>
            <a:r>
              <a:rPr lang="nl-NL" dirty="0" smtClean="0"/>
              <a:t>Uitvoeren </a:t>
            </a:r>
            <a:r>
              <a:rPr lang="nl-NL" dirty="0" err="1" smtClean="0"/>
              <a:t>thoracocentesis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Bloeding in de buikholte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Milt en lever kwetsbaar</a:t>
            </a:r>
          </a:p>
          <a:p>
            <a:r>
              <a:rPr lang="nl-NL" dirty="0" smtClean="0"/>
              <a:t>Hond/kat doodbloeden in enkele minuten</a:t>
            </a:r>
          </a:p>
          <a:p>
            <a:r>
              <a:rPr lang="nl-NL" dirty="0" smtClean="0"/>
              <a:t>Bloed blijft in buikholte staan</a:t>
            </a:r>
          </a:p>
          <a:p>
            <a:r>
              <a:rPr lang="nl-NL" dirty="0" smtClean="0"/>
              <a:t>Vergroting buik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Bloed transfusie</a:t>
            </a:r>
          </a:p>
          <a:p>
            <a:r>
              <a:rPr lang="nl-NL" dirty="0" smtClean="0"/>
              <a:t>Bloedvervangend middel toedienen</a:t>
            </a:r>
          </a:p>
          <a:p>
            <a:r>
              <a:rPr lang="nl-NL" dirty="0" smtClean="0"/>
              <a:t>Operatief bloeding dichten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Bloeding in hersenen/ruggenmerg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Zenuwen beschadigd 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Verschillende dingen onderscheiden:</a:t>
            </a:r>
          </a:p>
          <a:p>
            <a:r>
              <a:rPr lang="nl-NL" dirty="0" smtClean="0"/>
              <a:t>Trombose</a:t>
            </a:r>
          </a:p>
          <a:p>
            <a:r>
              <a:rPr lang="nl-NL" dirty="0" smtClean="0"/>
              <a:t>Embolie</a:t>
            </a:r>
          </a:p>
          <a:p>
            <a:r>
              <a:rPr lang="nl-NL" dirty="0" smtClean="0"/>
              <a:t>Infarct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Holten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636" y="1361584"/>
            <a:ext cx="7519410" cy="1770745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Rechter boezem -  atrium </a:t>
            </a:r>
            <a:r>
              <a:rPr lang="nl-NL" dirty="0" err="1" smtClean="0"/>
              <a:t>dextrum</a:t>
            </a:r>
            <a:endParaRPr lang="nl-NL" dirty="0" smtClean="0"/>
          </a:p>
          <a:p>
            <a:r>
              <a:rPr lang="nl-NL" dirty="0" smtClean="0"/>
              <a:t>Rechter kamer -  </a:t>
            </a:r>
            <a:r>
              <a:rPr lang="nl-NL" dirty="0" err="1" smtClean="0"/>
              <a:t>ventriculus</a:t>
            </a:r>
            <a:r>
              <a:rPr lang="nl-NL" dirty="0" smtClean="0"/>
              <a:t> </a:t>
            </a:r>
            <a:r>
              <a:rPr lang="nl-NL" dirty="0" err="1" smtClean="0"/>
              <a:t>dexter</a:t>
            </a:r>
            <a:endParaRPr lang="nl-NL" dirty="0" smtClean="0"/>
          </a:p>
          <a:p>
            <a:r>
              <a:rPr lang="nl-NL" dirty="0" smtClean="0"/>
              <a:t>Linker boezem -  atrium </a:t>
            </a:r>
            <a:r>
              <a:rPr lang="nl-NL" dirty="0" err="1" smtClean="0"/>
              <a:t>sinistrum</a:t>
            </a:r>
            <a:r>
              <a:rPr lang="nl-NL" dirty="0" smtClean="0"/>
              <a:t> </a:t>
            </a:r>
          </a:p>
          <a:p>
            <a:r>
              <a:rPr lang="nl-NL" dirty="0" smtClean="0"/>
              <a:t>Linker kamer -  </a:t>
            </a:r>
            <a:r>
              <a:rPr lang="nl-NL" dirty="0" err="1" smtClean="0"/>
              <a:t>ventriculus</a:t>
            </a:r>
            <a:r>
              <a:rPr lang="nl-NL" dirty="0" smtClean="0"/>
              <a:t> sinister</a:t>
            </a:r>
          </a:p>
          <a:p>
            <a:endParaRPr lang="nl-NL" dirty="0" smtClean="0">
              <a:effectLst/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 smtClean="0">
              <a:effectLst/>
            </a:endParaRP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15161" r="16758"/>
          <a:stretch/>
        </p:blipFill>
        <p:spPr>
          <a:xfrm>
            <a:off x="2698554" y="3314124"/>
            <a:ext cx="2830837" cy="3403559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 flipV="1">
            <a:off x="5053176" y="4762730"/>
            <a:ext cx="1640298" cy="754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6798771" y="455160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Linkerkamer</a:t>
            </a:r>
            <a:endParaRPr lang="nl-NL" dirty="0"/>
          </a:p>
        </p:txBody>
      </p:sp>
      <p:cxnSp>
        <p:nvCxnSpPr>
          <p:cNvPr id="14" name="Rechte verbindingslijn 13"/>
          <p:cNvCxnSpPr/>
          <p:nvPr/>
        </p:nvCxnSpPr>
        <p:spPr>
          <a:xfrm flipV="1">
            <a:off x="4775384" y="3314124"/>
            <a:ext cx="1918090" cy="1448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6745330" y="3129458"/>
            <a:ext cx="15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Linkerboezem</a:t>
            </a:r>
            <a:endParaRPr lang="nl-NL" dirty="0"/>
          </a:p>
        </p:txBody>
      </p:sp>
      <p:cxnSp>
        <p:nvCxnSpPr>
          <p:cNvPr id="17" name="Rechte verbindingslijn 16"/>
          <p:cNvCxnSpPr/>
          <p:nvPr/>
        </p:nvCxnSpPr>
        <p:spPr>
          <a:xfrm flipH="1">
            <a:off x="1785808" y="5794654"/>
            <a:ext cx="2195884" cy="11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58777" y="5729057"/>
            <a:ext cx="15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Rechterkamer</a:t>
            </a:r>
            <a:endParaRPr lang="nl-NL" dirty="0"/>
          </a:p>
        </p:txBody>
      </p:sp>
      <p:cxnSp>
        <p:nvCxnSpPr>
          <p:cNvPr id="21" name="Rechte verbindingslijn 20"/>
          <p:cNvCxnSpPr>
            <a:endCxn id="22" idx="3"/>
          </p:cNvCxnSpPr>
          <p:nvPr/>
        </p:nvCxnSpPr>
        <p:spPr>
          <a:xfrm flipH="1" flipV="1">
            <a:off x="1785808" y="4789190"/>
            <a:ext cx="1772580" cy="291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121132" y="4604524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Rechterboezem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2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Tumoren van de bloedvaten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Komen niet veel voor</a:t>
            </a:r>
          </a:p>
          <a:p>
            <a:r>
              <a:rPr lang="nl-NL" dirty="0" smtClean="0"/>
              <a:t>Kunnen in elk orgaan voorkomen</a:t>
            </a:r>
          </a:p>
          <a:p>
            <a:r>
              <a:rPr lang="nl-NL" dirty="0" err="1" smtClean="0"/>
              <a:t>Hemangioom</a:t>
            </a:r>
            <a:endParaRPr lang="nl-NL" dirty="0" smtClean="0"/>
          </a:p>
          <a:p>
            <a:r>
              <a:rPr lang="nl-NL" dirty="0" err="1" smtClean="0"/>
              <a:t>Hemangiosarcoom</a:t>
            </a:r>
            <a:endParaRPr lang="nl-NL" dirty="0" smtClean="0"/>
          </a:p>
          <a:p>
            <a:endParaRPr lang="nl-NL" dirty="0" smtClean="0"/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Therapie:</a:t>
            </a:r>
          </a:p>
          <a:p>
            <a:r>
              <a:rPr lang="nl-NL" dirty="0" smtClean="0"/>
              <a:t>Verwijderen van tumor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Shock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nl-NL" dirty="0" smtClean="0"/>
              <a:t>Is een onvoldoende circulatie</a:t>
            </a:r>
          </a:p>
          <a:p>
            <a:pPr>
              <a:buFont typeface="Wingdings" pitchFamily="2" charset="2"/>
              <a:buChar char="v"/>
            </a:pPr>
            <a:r>
              <a:rPr lang="nl-NL" dirty="0" smtClean="0"/>
              <a:t>Belangrijke oorzaken van shock zijn:</a:t>
            </a:r>
          </a:p>
          <a:p>
            <a:r>
              <a:rPr lang="nl-NL" dirty="0" smtClean="0"/>
              <a:t>Allergie</a:t>
            </a:r>
          </a:p>
          <a:p>
            <a:r>
              <a:rPr lang="nl-NL" dirty="0" smtClean="0"/>
              <a:t>Plotselinge belemmering van de bloedstroom</a:t>
            </a:r>
          </a:p>
          <a:p>
            <a:r>
              <a:rPr lang="nl-NL" dirty="0" smtClean="0"/>
              <a:t>Heftige emoties</a:t>
            </a:r>
          </a:p>
          <a:p>
            <a:r>
              <a:rPr lang="nl-NL" dirty="0" smtClean="0"/>
              <a:t>Gifstoffen</a:t>
            </a:r>
          </a:p>
          <a:p>
            <a:r>
              <a:rPr lang="nl-NL" dirty="0" smtClean="0"/>
              <a:t>Hartfalen</a:t>
            </a:r>
          </a:p>
          <a:p>
            <a:r>
              <a:rPr lang="nl-NL" dirty="0" smtClean="0"/>
              <a:t>Groot verlies van lichaamsvloeistoffen</a:t>
            </a:r>
          </a:p>
          <a:p>
            <a:r>
              <a:rPr lang="nl-NL" dirty="0" smtClean="0"/>
              <a:t>Verstoring van de suikerhuishouding</a:t>
            </a:r>
          </a:p>
          <a:p>
            <a:r>
              <a:rPr lang="nl-NL" dirty="0" smtClean="0"/>
              <a:t>Inwerking van een groot trauma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Compensatie bij shock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Vasoconstrictie</a:t>
            </a:r>
            <a:endParaRPr lang="nl-NL" dirty="0" smtClean="0"/>
          </a:p>
          <a:p>
            <a:r>
              <a:rPr lang="nl-NL" dirty="0" smtClean="0"/>
              <a:t>Hartfrequentie omhoog</a:t>
            </a:r>
          </a:p>
          <a:p>
            <a:r>
              <a:rPr lang="nl-NL" dirty="0" smtClean="0"/>
              <a:t>Ademfrequentie omhoog</a:t>
            </a:r>
          </a:p>
          <a:p>
            <a:r>
              <a:rPr lang="nl-NL" dirty="0" smtClean="0"/>
              <a:t>Uitdroging</a:t>
            </a:r>
          </a:p>
          <a:p>
            <a:r>
              <a:rPr lang="nl-NL" dirty="0" smtClean="0"/>
              <a:t>Leidt tot dood   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Decompensatie</a:t>
            </a:r>
            <a:r>
              <a:rPr lang="nl-NL" dirty="0" smtClean="0"/>
              <a:t> bij shock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Slagader gaat wijd open</a:t>
            </a:r>
          </a:p>
          <a:p>
            <a:r>
              <a:rPr lang="nl-NL" dirty="0" smtClean="0"/>
              <a:t>Te veel bloed naar shockorganen</a:t>
            </a:r>
          </a:p>
          <a:p>
            <a:r>
              <a:rPr lang="nl-NL" dirty="0" smtClean="0"/>
              <a:t>Te weinig bloed naar andere organen</a:t>
            </a:r>
          </a:p>
          <a:p>
            <a:r>
              <a:rPr lang="nl-NL" dirty="0" smtClean="0"/>
              <a:t>Afsterven</a:t>
            </a:r>
          </a:p>
          <a:p>
            <a:r>
              <a:rPr lang="nl-NL" dirty="0" smtClean="0"/>
              <a:t>Ernstige infectie</a:t>
            </a:r>
          </a:p>
          <a:p>
            <a:r>
              <a:rPr lang="nl-NL" dirty="0" smtClean="0"/>
              <a:t>Stroomsnelheid bloed lager</a:t>
            </a:r>
          </a:p>
          <a:p>
            <a:r>
              <a:rPr lang="nl-NL" dirty="0" smtClean="0"/>
              <a:t>Diffuse </a:t>
            </a:r>
            <a:r>
              <a:rPr lang="nl-NL" dirty="0" err="1" smtClean="0"/>
              <a:t>intravasale</a:t>
            </a:r>
            <a:r>
              <a:rPr lang="nl-NL" dirty="0" smtClean="0"/>
              <a:t> stolling (DSI)</a:t>
            </a:r>
          </a:p>
          <a:p>
            <a:r>
              <a:rPr lang="nl-NL" dirty="0" err="1" smtClean="0"/>
              <a:t>Acidose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er vragen?</a:t>
            </a:r>
            <a:endParaRPr lang="nl-NL" dirty="0"/>
          </a:p>
        </p:txBody>
      </p:sp>
      <p:pic>
        <p:nvPicPr>
          <p:cNvPr id="1028" name="Picture 4" descr="http://www.veterinarytechnics.com/wp-content/uploads/bestanden/foto/hond_met_br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7164" y="2008963"/>
            <a:ext cx="3430443" cy="3696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kleppen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0828" y="1573975"/>
            <a:ext cx="8432157" cy="1861693"/>
          </a:xfrm>
        </p:spPr>
        <p:txBody>
          <a:bodyPr>
            <a:normAutofit/>
          </a:bodyPr>
          <a:lstStyle/>
          <a:p>
            <a:r>
              <a:rPr lang="nl-NL" dirty="0" smtClean="0"/>
              <a:t>AV kleppen: </a:t>
            </a:r>
            <a:r>
              <a:rPr lang="nl-NL" dirty="0" err="1" smtClean="0"/>
              <a:t>Tricuspidalisklep</a:t>
            </a:r>
            <a:r>
              <a:rPr lang="nl-NL" dirty="0" smtClean="0"/>
              <a:t> + </a:t>
            </a:r>
            <a:r>
              <a:rPr lang="nl-NL" dirty="0" err="1" smtClean="0"/>
              <a:t>Mitralisklep</a:t>
            </a:r>
            <a:endParaRPr lang="nl-NL" dirty="0" smtClean="0"/>
          </a:p>
          <a:p>
            <a:r>
              <a:rPr lang="nl-NL" dirty="0" smtClean="0"/>
              <a:t>Halvemaanvormig kleppen: </a:t>
            </a:r>
            <a:r>
              <a:rPr lang="nl-NL" dirty="0" err="1" smtClean="0"/>
              <a:t>Pulmonalisklep</a:t>
            </a:r>
            <a:r>
              <a:rPr lang="nl-NL" dirty="0" smtClean="0"/>
              <a:t> + Aortaklep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7111" r="15951"/>
          <a:stretch/>
        </p:blipFill>
        <p:spPr>
          <a:xfrm>
            <a:off x="2460446" y="3461893"/>
            <a:ext cx="2500132" cy="3062065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 flipV="1">
            <a:off x="4219799" y="4855338"/>
            <a:ext cx="2328165" cy="251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6682979" y="4630983"/>
            <a:ext cx="129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Mitralisklep</a:t>
            </a: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1640298" y="5331611"/>
            <a:ext cx="1799037" cy="291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05825" y="5543288"/>
            <a:ext cx="170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tricuspidalisklep</a:t>
            </a:r>
            <a:endParaRPr lang="nl-NL" dirty="0"/>
          </a:p>
        </p:txBody>
      </p:sp>
      <p:cxnSp>
        <p:nvCxnSpPr>
          <p:cNvPr id="13" name="Rechte verbindingslijn 12"/>
          <p:cNvCxnSpPr/>
          <p:nvPr/>
        </p:nvCxnSpPr>
        <p:spPr>
          <a:xfrm flipV="1">
            <a:off x="3968463" y="4207078"/>
            <a:ext cx="2407534" cy="793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6375997" y="4022412"/>
            <a:ext cx="11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Aortaklep</a:t>
            </a:r>
            <a:endParaRPr lang="nl-NL" dirty="0"/>
          </a:p>
        </p:txBody>
      </p:sp>
      <p:cxnSp>
        <p:nvCxnSpPr>
          <p:cNvPr id="17" name="Rechte verbindingslijn 16"/>
          <p:cNvCxnSpPr/>
          <p:nvPr/>
        </p:nvCxnSpPr>
        <p:spPr>
          <a:xfrm flipH="1" flipV="1">
            <a:off x="1640298" y="4207078"/>
            <a:ext cx="2050373" cy="793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98361" y="3903344"/>
            <a:ext cx="160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pulmonalisklep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4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6039"/>
            <a:ext cx="8229600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" y="6211669"/>
            <a:ext cx="288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http://www.youtube.com/</a:t>
            </a:r>
            <a:r>
              <a:rPr lang="nl-NL" dirty="0" err="1" smtClean="0">
                <a:hlinkClick r:id="rId2"/>
              </a:rPr>
              <a:t>watch?v</a:t>
            </a:r>
            <a:r>
              <a:rPr lang="nl-NL" dirty="0" smtClean="0">
                <a:hlinkClick r:id="rId2"/>
              </a:rPr>
              <a:t>=Hrn_9z6t-bQ</a:t>
            </a:r>
            <a:endParaRPr lang="nl-NL" dirty="0"/>
          </a:p>
        </p:txBody>
      </p:sp>
      <p:pic>
        <p:nvPicPr>
          <p:cNvPr id="7" name="Afbeelding 6" descr="Schermafbeelding 2013-11-08 om 15.1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2663"/>
            <a:ext cx="9004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Ontstaan samentrekking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608" y="1447800"/>
            <a:ext cx="3655515" cy="48006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Spiercellen</a:t>
            </a:r>
          </a:p>
          <a:p>
            <a:r>
              <a:rPr lang="nl-NL" dirty="0" smtClean="0"/>
              <a:t>Sinusknoop </a:t>
            </a:r>
          </a:p>
          <a:p>
            <a:r>
              <a:rPr lang="nl-NL" dirty="0" smtClean="0"/>
              <a:t>Rechterboezem </a:t>
            </a:r>
          </a:p>
          <a:p>
            <a:pPr marL="0" indent="0">
              <a:buNone/>
            </a:pPr>
            <a:r>
              <a:rPr lang="nl-NL" dirty="0" smtClean="0"/>
              <a:t>naar linkerboezem</a:t>
            </a:r>
          </a:p>
          <a:p>
            <a:r>
              <a:rPr lang="nl-NL" dirty="0" smtClean="0"/>
              <a:t>Atrioventriculaire knoop</a:t>
            </a:r>
          </a:p>
          <a:p>
            <a:r>
              <a:rPr lang="nl-NL" dirty="0" smtClean="0"/>
              <a:t>Bundel van His </a:t>
            </a:r>
          </a:p>
          <a:p>
            <a:r>
              <a:rPr lang="nl-NL" dirty="0" smtClean="0"/>
              <a:t>Systole</a:t>
            </a:r>
          </a:p>
          <a:p>
            <a:r>
              <a:rPr lang="nl-NL" dirty="0" smtClean="0"/>
              <a:t>Diastole </a:t>
            </a:r>
          </a:p>
          <a:p>
            <a:r>
              <a:rPr lang="nl-NL" dirty="0" smtClean="0"/>
              <a:t>Nervus </a:t>
            </a:r>
            <a:r>
              <a:rPr lang="nl-NL" dirty="0" err="1" smtClean="0"/>
              <a:t>vagus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85" y="1773499"/>
            <a:ext cx="4309715" cy="40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1968" y="1276927"/>
            <a:ext cx="8455891" cy="360680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Hartfilmpje : stroompjes van het hart</a:t>
            </a:r>
          </a:p>
          <a:p>
            <a:r>
              <a:rPr lang="nl-NL" dirty="0" smtClean="0"/>
              <a:t>Verschillende fasen: </a:t>
            </a:r>
          </a:p>
          <a:p>
            <a:r>
              <a:rPr lang="nl-NL" dirty="0" smtClean="0"/>
              <a:t>P-top </a:t>
            </a:r>
          </a:p>
          <a:p>
            <a:r>
              <a:rPr lang="nl-NL" dirty="0" smtClean="0"/>
              <a:t>PR-segment</a:t>
            </a:r>
          </a:p>
          <a:p>
            <a:r>
              <a:rPr lang="nl-NL" dirty="0" smtClean="0"/>
              <a:t>Q-dalletje</a:t>
            </a:r>
          </a:p>
          <a:p>
            <a:r>
              <a:rPr lang="nl-NL" dirty="0" err="1" smtClean="0"/>
              <a:t>QRS-complex</a:t>
            </a:r>
            <a:endParaRPr lang="nl-NL" dirty="0" smtClean="0"/>
          </a:p>
          <a:p>
            <a:r>
              <a:rPr lang="nl-NL" dirty="0" smtClean="0"/>
              <a:t>T-top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71" y="3928187"/>
            <a:ext cx="5023317" cy="28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Aangepast 3">
      <a:dk1>
        <a:sysClr val="windowText" lastClr="000000"/>
      </a:dk1>
      <a:lt1>
        <a:srgbClr val="FFFFFF"/>
      </a:lt1>
      <a:dk2>
        <a:srgbClr val="000000"/>
      </a:dk2>
      <a:lt2>
        <a:srgbClr val="FF6566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135C8BB06604F801B758892EEF8D2" ma:contentTypeVersion="" ma:contentTypeDescription="Een nieuw document maken." ma:contentTypeScope="" ma:versionID="7f81a98a7956dc3de2ce297246fbb1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C15C5-835A-460A-BC73-5C079CAE6549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3F7176-859C-4419-96A8-AD6A85F12C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E6AC2-1A1D-424D-9439-8FA552748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5868</TotalTime>
  <Words>1210</Words>
  <Application>Microsoft Office PowerPoint</Application>
  <PresentationFormat>Diavoorstelling (4:3)</PresentationFormat>
  <Paragraphs>453</Paragraphs>
  <Slides>54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62" baseType="lpstr">
      <vt:lpstr>Arial</vt:lpstr>
      <vt:lpstr>Calibri</vt:lpstr>
      <vt:lpstr>Courier New</vt:lpstr>
      <vt:lpstr>Gill Sans MT</vt:lpstr>
      <vt:lpstr>Verdana</vt:lpstr>
      <vt:lpstr>Wingdings</vt:lpstr>
      <vt:lpstr>Wingdings 2</vt:lpstr>
      <vt:lpstr>Zonnewende</vt:lpstr>
      <vt:lpstr>Circulatie anatomie en fysiologie</vt:lpstr>
      <vt:lpstr>Circulatie apparaat</vt:lpstr>
      <vt:lpstr>Hart</vt:lpstr>
      <vt:lpstr>Wand van het hart</vt:lpstr>
      <vt:lpstr>4 Holten</vt:lpstr>
      <vt:lpstr>4 kleppen</vt:lpstr>
      <vt:lpstr>Werking van het hart</vt:lpstr>
      <vt:lpstr>Ontstaan samentrekking</vt:lpstr>
      <vt:lpstr>ECG</vt:lpstr>
      <vt:lpstr>Slagaders (arterie)</vt:lpstr>
      <vt:lpstr>Haarvaten (capillairen)</vt:lpstr>
      <vt:lpstr>Aders (vene)</vt:lpstr>
      <vt:lpstr>Anastomosen</vt:lpstr>
      <vt:lpstr>Lymfevaten</vt:lpstr>
      <vt:lpstr>Lymfeknopen</vt:lpstr>
      <vt:lpstr>Ligging lymfeknopen</vt:lpstr>
      <vt:lpstr>Ligging circulatieapparaat</vt:lpstr>
      <vt:lpstr>Kleine bloedsomloop</vt:lpstr>
      <vt:lpstr>Grote bloedsomloop</vt:lpstr>
      <vt:lpstr>Bloedvoorziening van het hart</vt:lpstr>
      <vt:lpstr>Bloedvoorziening van het lichaam</vt:lpstr>
      <vt:lpstr>Poortaderstelsel in de buikholte</vt:lpstr>
      <vt:lpstr>Circulatie pathologie</vt:lpstr>
      <vt:lpstr>Algemene symptomen ziekten van het hart</vt:lpstr>
      <vt:lpstr>Vier klassen hartafwijkingen</vt:lpstr>
      <vt:lpstr>Compensatie en decompensatie</vt:lpstr>
      <vt:lpstr>Onderzoeksmethoden ziekten van het hart</vt:lpstr>
      <vt:lpstr>Ziekten van het hart</vt:lpstr>
      <vt:lpstr>Aangeboren afwijkingen</vt:lpstr>
      <vt:lpstr>Ductus botalli persistens</vt:lpstr>
      <vt:lpstr>Pulmonalis stenose</vt:lpstr>
      <vt:lpstr>Septum defect</vt:lpstr>
      <vt:lpstr>Mitralis insufficiëntie </vt:lpstr>
      <vt:lpstr>Endocard afwijkingen</vt:lpstr>
      <vt:lpstr>Myocardafwijkingen </vt:lpstr>
      <vt:lpstr>Bradycardie </vt:lpstr>
      <vt:lpstr>Tachycardie </vt:lpstr>
      <vt:lpstr>Aritmieën </vt:lpstr>
      <vt:lpstr>Cardiomyopathie </vt:lpstr>
      <vt:lpstr>Myocarditis/myocarddegenartie</vt:lpstr>
      <vt:lpstr>Pericard afwijkingen</vt:lpstr>
      <vt:lpstr>Medicijnen bij ziekten van het hart</vt:lpstr>
      <vt:lpstr>Ziekten van de bloedvaten en de    lymfevaten</vt:lpstr>
      <vt:lpstr>Aangeboren afwijkingen van de     bloedvaten</vt:lpstr>
      <vt:lpstr>Spoedgevallen bij aandoeningen van    de bloedvaten</vt:lpstr>
      <vt:lpstr>Trauma van haarvaten, aders en       slagaders</vt:lpstr>
      <vt:lpstr>Bloeding in de borstholte</vt:lpstr>
      <vt:lpstr>Bloeding in de buikholte</vt:lpstr>
      <vt:lpstr>Bloeding in hersenen/ruggenmerg</vt:lpstr>
      <vt:lpstr>Tumoren van de bloedvaten</vt:lpstr>
      <vt:lpstr>Shock </vt:lpstr>
      <vt:lpstr>Compensatie bij shock</vt:lpstr>
      <vt:lpstr>Decompensatie bij shock</vt:lpstr>
      <vt:lpstr>Zijn er 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Circulatie anatomie en fysiologie</dc:title>
  <dc:creator>Sarina Plaggenmarsch</dc:creator>
  <cp:lastModifiedBy>Angelique Withaar</cp:lastModifiedBy>
  <cp:revision>57</cp:revision>
  <dcterms:created xsi:type="dcterms:W3CDTF">2013-11-04T18:15:43Z</dcterms:created>
  <dcterms:modified xsi:type="dcterms:W3CDTF">2014-11-13T12:03:07Z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0x0101000A7135C8BB06604F801B758892EEF8D2</vt:lpwstr>
  </property>
</Properties>
</file>